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5" r:id="rId4"/>
    <p:sldId id="260" r:id="rId5"/>
    <p:sldId id="264" r:id="rId6"/>
    <p:sldId id="266" r:id="rId7"/>
    <p:sldId id="258" r:id="rId8"/>
    <p:sldId id="267" r:id="rId9"/>
    <p:sldId id="268" r:id="rId10"/>
    <p:sldId id="274" r:id="rId11"/>
    <p:sldId id="275" r:id="rId12"/>
    <p:sldId id="276" r:id="rId13"/>
    <p:sldId id="277" r:id="rId14"/>
    <p:sldId id="278" r:id="rId15"/>
    <p:sldId id="279" r:id="rId16"/>
    <p:sldId id="269" r:id="rId17"/>
    <p:sldId id="270" r:id="rId18"/>
    <p:sldId id="261" r:id="rId19"/>
    <p:sldId id="271" r:id="rId20"/>
    <p:sldId id="262" r:id="rId21"/>
    <p:sldId id="272" r:id="rId22"/>
    <p:sldId id="263" r:id="rId23"/>
    <p:sldId id="273" r:id="rId24"/>
    <p:sldId id="25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ADE3F-8A11-4CA3-B62A-817C46E0B360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0819-3F02-4CE2-A90C-7834C25F84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696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0819-3F02-4CE2-A90C-7834C25F84E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296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0819-3F02-4CE2-A90C-7834C25F84EA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408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0241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318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177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67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987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266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910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7161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545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230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A153-6237-4F87-B31A-324DEFB76745}" type="datetimeFigureOut">
              <a:rPr lang="cs-CZ" smtClean="0"/>
              <a:pPr/>
              <a:t>13.10.2016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14D1-2D70-4ACB-8AB6-ABF666359E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571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om/url?sa=i&amp;rct=j&amp;q=&amp;esrc=s&amp;source=images&amp;cd=&amp;ved=0ahUKEwj6gZK6rLLPAhXNyRoKHZIsDPYQjRwIBw&amp;url=http://prozeny.blesk.cz/clanek/pro-zeny-rodina-deti/180024/skola-vola-pripravte-detem-zdravou-a-vyzivnou-svacinu-poradime-vam-jak-na-to.html&amp;bvm=bv.134052249,d.d2s&amp;psig=AFQjCNGdYp5BORqdTaFANdXI6nhXyei44w&amp;ust=1475161882786977&amp;cad=rj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www.sleviste.cz/s/detske+stolni+hr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7902" y="-99392"/>
            <a:ext cx="9144000" cy="6858000"/>
          </a:xfrm>
        </p:spPr>
        <p:txBody>
          <a:bodyPr>
            <a:noAutofit/>
          </a:bodyPr>
          <a:lstStyle/>
          <a:p>
            <a:r>
              <a:rPr lang="cs-CZ" sz="9600" dirty="0" smtClean="0">
                <a:latin typeface="Algerian" pitchFamily="82" charset="0"/>
              </a:rPr>
              <a:t>ŽÁKOVSKÝ</a:t>
            </a:r>
            <a:br>
              <a:rPr lang="cs-CZ" sz="9600" dirty="0" smtClean="0">
                <a:latin typeface="Algerian" pitchFamily="82" charset="0"/>
              </a:rPr>
            </a:br>
            <a:r>
              <a:rPr lang="cs-CZ" sz="9600" dirty="0" smtClean="0">
                <a:latin typeface="Bauhaus 93" pitchFamily="82" charset="0"/>
              </a:rPr>
              <a:t>PARLAMENT</a:t>
            </a:r>
            <a:r>
              <a:rPr lang="cs-CZ" sz="9600" dirty="0" smtClean="0">
                <a:latin typeface="Algerian" pitchFamily="82" charset="0"/>
              </a:rPr>
              <a:t> </a:t>
            </a:r>
            <a:br>
              <a:rPr lang="cs-CZ" sz="9600" dirty="0" smtClean="0">
                <a:latin typeface="Algerian" pitchFamily="82" charset="0"/>
              </a:rPr>
            </a:br>
            <a:r>
              <a:rPr lang="cs-CZ" sz="8000" dirty="0" smtClean="0">
                <a:latin typeface="Algerian" pitchFamily="82" charset="0"/>
              </a:rPr>
              <a:t>ZŠ a MŠ ŠTĚKEŇ</a:t>
            </a:r>
            <a:r>
              <a:rPr lang="cs-CZ" sz="9600" dirty="0" smtClean="0">
                <a:latin typeface="Algerian" pitchFamily="82" charset="0"/>
              </a:rPr>
              <a:t/>
            </a:r>
            <a:br>
              <a:rPr lang="cs-CZ" sz="9600" dirty="0" smtClean="0">
                <a:latin typeface="Algerian" pitchFamily="82" charset="0"/>
              </a:rPr>
            </a:br>
            <a:endParaRPr lang="cs-CZ" sz="9600" dirty="0">
              <a:latin typeface="Bauhaus 93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725143"/>
            <a:ext cx="9144000" cy="2132857"/>
          </a:xfrm>
        </p:spPr>
        <p:txBody>
          <a:bodyPr>
            <a:normAutofit/>
          </a:bodyPr>
          <a:lstStyle/>
          <a:p>
            <a:endParaRPr lang="cs-CZ" sz="4000" dirty="0">
              <a:solidFill>
                <a:schemeClr val="accent2">
                  <a:lumMod val="50000"/>
                </a:schemeClr>
              </a:solidFill>
              <a:latin typeface="Bauhaus 93" pitchFamily="82" charset="0"/>
            </a:endParaRPr>
          </a:p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Bauhaus 93" pitchFamily="82" charset="0"/>
              </a:rPr>
              <a:t>PREZENTACE</a:t>
            </a:r>
            <a:endParaRPr lang="cs-CZ" sz="4000" dirty="0">
              <a:solidFill>
                <a:schemeClr val="accent2">
                  <a:lumMod val="50000"/>
                </a:schemeClr>
              </a:solidFill>
              <a:latin typeface="Bauhaus 93" pitchFamily="82" charset="0"/>
            </a:endParaRPr>
          </a:p>
          <a:p>
            <a:endParaRPr lang="cs-CZ" sz="4000" dirty="0">
              <a:solidFill>
                <a:schemeClr val="accent2">
                  <a:lumMod val="50000"/>
                </a:schemeClr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72998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Každou schůzku a naše úkoly evidujeme 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20161011_1439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833201">
            <a:off x="-87371" y="2389860"/>
            <a:ext cx="4381968" cy="2922948"/>
          </a:xfrm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525963"/>
          </a:xfrm>
        </p:spPr>
        <p:txBody>
          <a:bodyPr/>
          <a:lstStyle/>
          <a:p>
            <a:r>
              <a:rPr lang="cs-CZ" dirty="0" smtClean="0"/>
              <a:t>zápisy z  našich schůzek pravidelně vyvěšujeme na naší nástěnce ŽP na hlavním patře budovy naší školy …</a:t>
            </a:r>
            <a:endParaRPr lang="cs-CZ" dirty="0"/>
          </a:p>
        </p:txBody>
      </p:sp>
    </p:spTree>
  </p:cSld>
  <p:clrMapOvr>
    <a:masterClrMapping/>
  </p:clrMapOvr>
  <p:transition advTm="418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Program ŠPD 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do programu ŠKOLA PRO DEMOKRACII jsme se zapojili již před 2 lety…</a:t>
            </a:r>
          </a:p>
          <a:p>
            <a:r>
              <a:rPr lang="cs-CZ" dirty="0" smtClean="0"/>
              <a:t>mapováním jednotlivých oblastí jsme ve škole mnohé změnili….. </a:t>
            </a:r>
            <a:endParaRPr lang="cs-CZ" dirty="0"/>
          </a:p>
        </p:txBody>
      </p:sp>
      <p:pic>
        <p:nvPicPr>
          <p:cNvPr id="5" name="Zástupný symbol pro obsah 4" descr="obrcl-ziskali-jsme-osvedceni-cedu-92-7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advTm="51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… co nového přibylo ?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218488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ve všech třídách fungují služby…</a:t>
            </a:r>
          </a:p>
          <a:p>
            <a:r>
              <a:rPr lang="cs-CZ" dirty="0" smtClean="0"/>
              <a:t>každá třída má vyvěšena svá pravidla …</a:t>
            </a:r>
          </a:p>
          <a:p>
            <a:r>
              <a:rPr lang="cs-CZ" dirty="0" smtClean="0"/>
              <a:t>máme novou nástěnku ŽP …</a:t>
            </a:r>
          </a:p>
          <a:p>
            <a:r>
              <a:rPr lang="cs-CZ" dirty="0" smtClean="0"/>
              <a:t>naši žáci sami využívají školní rozhlas …</a:t>
            </a:r>
          </a:p>
          <a:p>
            <a:r>
              <a:rPr lang="cs-CZ" dirty="0" smtClean="0"/>
              <a:t>přibyly nové odpočinkové herní prvky pro mladší žáky a odpočinkové pytle pro nás starší</a:t>
            </a:r>
          </a:p>
          <a:p>
            <a:r>
              <a:rPr lang="cs-CZ" dirty="0" smtClean="0"/>
              <a:t> atd.</a:t>
            </a:r>
            <a:endParaRPr lang="cs-CZ" dirty="0"/>
          </a:p>
        </p:txBody>
      </p:sp>
    </p:spTree>
  </p:cSld>
  <p:clrMapOvr>
    <a:masterClrMapping/>
  </p:clrMapOvr>
  <p:transition advTm="865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Máme si kde oddychnout 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20161011_1237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92258">
            <a:off x="251368" y="2790625"/>
            <a:ext cx="5446756" cy="3063801"/>
          </a:xfrm>
        </p:spPr>
      </p:pic>
      <p:pic>
        <p:nvPicPr>
          <p:cNvPr id="6" name="Zástupný symbol pro obsah 5" descr="20161011_1232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56004">
            <a:off x="4141329" y="1539749"/>
            <a:ext cx="4638000" cy="2736304"/>
          </a:xfrm>
        </p:spPr>
      </p:pic>
    </p:spTree>
  </p:cSld>
  <p:clrMapOvr>
    <a:masterClrMapping/>
  </p:clrMapOvr>
  <p:transition advTm="33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20150220_13163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767897">
            <a:off x="-182498" y="1344951"/>
            <a:ext cx="4909362" cy="3682022"/>
          </a:xfrm>
        </p:spPr>
      </p:pic>
      <p:pic>
        <p:nvPicPr>
          <p:cNvPr id="6" name="Zástupný symbol pro obsah 5" descr="20150225_07395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719458">
            <a:off x="3926929" y="1175760"/>
            <a:ext cx="5348288" cy="4011216"/>
          </a:xfrm>
        </p:spPr>
      </p:pic>
    </p:spTree>
  </p:cSld>
  <p:clrMapOvr>
    <a:masterClrMapping/>
  </p:clrMapOvr>
  <p:transition advTm="284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20141212_09452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4937155">
            <a:off x="0" y="1655763"/>
            <a:ext cx="4829175" cy="3622675"/>
          </a:xfrm>
        </p:spPr>
      </p:pic>
      <p:pic>
        <p:nvPicPr>
          <p:cNvPr id="6" name="Zástupný symbol pro obsah 5" descr="20141218_10432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145055">
            <a:off x="4500563" y="1585913"/>
            <a:ext cx="4643437" cy="3481387"/>
          </a:xfrm>
        </p:spPr>
      </p:pic>
    </p:spTree>
  </p:cSld>
  <p:clrMapOvr>
    <a:masterClrMapping/>
  </p:clrMapOvr>
  <p:transition advTm="268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accent6">
                    <a:lumMod val="75000"/>
                  </a:schemeClr>
                </a:solidFill>
              </a:rPr>
              <a:t>Námi zorganizované projekty …</a:t>
            </a:r>
            <a:endParaRPr lang="cs-CZ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42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6">
                    <a:lumMod val="75000"/>
                  </a:schemeClr>
                </a:solidFill>
              </a:rPr>
              <a:t>Duben plný barev …</a:t>
            </a:r>
            <a:endParaRPr lang="cs-CZ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20161011_1339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036811">
            <a:off x="36931" y="2447675"/>
            <a:ext cx="4479810" cy="2519894"/>
          </a:xfrm>
        </p:spPr>
      </p:pic>
      <p:pic>
        <p:nvPicPr>
          <p:cNvPr id="6" name="Zástupný symbol pro obsah 5" descr="20150408_094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125230">
            <a:off x="4970264" y="1600200"/>
            <a:ext cx="3394472" cy="4525963"/>
          </a:xfrm>
        </p:spPr>
      </p:pic>
    </p:spTree>
  </p:cSld>
  <p:clrMapOvr>
    <a:masterClrMapping/>
  </p:clrMapOvr>
  <p:transition advTm="323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cs-CZ" sz="4900" dirty="0" smtClean="0">
                <a:solidFill>
                  <a:schemeClr val="accent6">
                    <a:lumMod val="75000"/>
                  </a:schemeClr>
                </a:solidFill>
              </a:rPr>
              <a:t>byly to naše barevné středy</a:t>
            </a:r>
            <a:endParaRPr lang="cs-CZ" sz="4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zssteken.cz/obrcl-dnes-jsme-zazarili-ve-zlute-82-5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766" y="1338051"/>
            <a:ext cx="3456384" cy="20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zssteken.cz/obrcl-ruzova-nam-slusi-a-modra-tez-82-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80" y="1399696"/>
            <a:ext cx="31329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zssteken.cz/obrcl-treti-dubnova-streda-82-5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30963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zssteken.cz/obrcl-dnes-byla-streda-oranzova-82-5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06" y="3994108"/>
            <a:ext cx="3528392" cy="2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zssteken.cz/obrcl-posledni-barevna-streda-symbolicky-cervena-82-5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5508">
            <a:off x="2959554" y="2920391"/>
            <a:ext cx="3456384" cy="21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807499"/>
      </p:ext>
    </p:extLst>
  </p:cSld>
  <p:clrMapOvr>
    <a:masterClrMapping/>
  </p:clrMapOvr>
  <p:transition advTm="364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6">
                    <a:lumMod val="75000"/>
                  </a:schemeClr>
                </a:solidFill>
              </a:rPr>
              <a:t>Bláznivý týden …</a:t>
            </a:r>
            <a:endParaRPr lang="cs-CZ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obrcl-od-pondeli-16-05-nas-ceka-blaznivy-tyden-92-8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930245">
            <a:off x="405990" y="1770548"/>
            <a:ext cx="3394472" cy="4525963"/>
          </a:xfrm>
        </p:spPr>
      </p:pic>
      <p:pic>
        <p:nvPicPr>
          <p:cNvPr id="6" name="Zástupný symbol pro obsah 5" descr="obrazek--40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183642">
            <a:off x="4032398" y="1429962"/>
            <a:ext cx="4241858" cy="3181393"/>
          </a:xfrm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0736">
            <a:off x="6470318" y="4006287"/>
            <a:ext cx="2166357" cy="2888476"/>
          </a:xfrm>
          <a:prstGeom prst="rect">
            <a:avLst/>
          </a:prstGeom>
          <a:noFill/>
        </p:spPr>
      </p:pic>
    </p:spTree>
  </p:cSld>
  <p:clrMapOvr>
    <a:masterClrMapping/>
  </p:clrMapOvr>
  <p:transition advTm="453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Odkud jsme k Vám přijeli …</a:t>
            </a:r>
            <a:endParaRPr lang="cs-CZ" sz="4800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Zástupný symbol pro obsah 3" descr="20161011_123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1411790530"/>
      </p:ext>
    </p:extLst>
  </p:cSld>
  <p:clrMapOvr>
    <a:masterClrMapping/>
  </p:clrMapOvr>
  <p:transition advTm="309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accent6">
                    <a:lumMod val="75000"/>
                  </a:schemeClr>
                </a:solidFill>
              </a:rPr>
              <a:t>… jsme si společně užili</a:t>
            </a:r>
            <a:r>
              <a:rPr lang="cs-CZ" sz="6000" dirty="0" smtClean="0"/>
              <a:t/>
            </a:r>
            <a:br>
              <a:rPr lang="cs-CZ" sz="6000" dirty="0" smtClean="0"/>
            </a:br>
            <a:endParaRPr lang="cs-CZ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zssteken.cz/obrcl-a-je-to-tu-blaznivy-tyden-zacina-92-8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2141">
            <a:off x="4608879" y="969760"/>
            <a:ext cx="4247186" cy="240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53925" flipV="1">
            <a:off x="148977" y="4398927"/>
            <a:ext cx="3826632" cy="21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8692">
            <a:off x="188584" y="976941"/>
            <a:ext cx="3291520" cy="19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452">
            <a:off x="4337711" y="4408113"/>
            <a:ext cx="4368487" cy="21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852936"/>
            <a:ext cx="2952328" cy="2214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8230634"/>
      </p:ext>
    </p:extLst>
  </p:cSld>
  <p:clrMapOvr>
    <a:masterClrMapping/>
  </p:clrMapOvr>
  <p:transition advTm="531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Soutěž o nejlepší vtip 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20161011_140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12968" cy="4901045"/>
          </a:xfrm>
        </p:spPr>
      </p:pic>
      <p:pic>
        <p:nvPicPr>
          <p:cNvPr id="7" name="Zástupný symbol pro obsah 6" descr="20161011_141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868129">
            <a:off x="-523268" y="2120633"/>
            <a:ext cx="3607248" cy="2029078"/>
          </a:xfrm>
        </p:spPr>
      </p:pic>
    </p:spTree>
  </p:cSld>
  <p:clrMapOvr>
    <a:masterClrMapping/>
  </p:clrMapOvr>
  <p:transition advTm="532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6">
                    <a:lumMod val="75000"/>
                  </a:schemeClr>
                </a:solidFill>
              </a:rPr>
              <a:t>… a měli jsme vítězku</a:t>
            </a:r>
            <a:endParaRPr lang="cs-CZ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Vítězný vtip:</a:t>
            </a:r>
            <a:r>
              <a:rPr lang="cs-CZ" sz="2800" b="1" i="1" dirty="0" smtClean="0"/>
              <a:t> </a:t>
            </a:r>
            <a:r>
              <a:rPr lang="cs-CZ" sz="2800" i="1" dirty="0" smtClean="0"/>
              <a:t>„Blázen jí lentilky, jedna mu spadne, zakřičí: ,,Vrať se!“ Lentilka se nevrátí. Vysype další a poručí: ,,Přiveďte ji!“</a:t>
            </a:r>
            <a:endParaRPr lang="cs-CZ" sz="2800" i="1" dirty="0"/>
          </a:p>
        </p:txBody>
      </p:sp>
      <p:pic>
        <p:nvPicPr>
          <p:cNvPr id="3074" name="Picture 2" descr="http://www.zssteken.cz/obrcl-vitezka-souteze-o-nejlepsi-vtip-92-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112" y="3127480"/>
            <a:ext cx="5038013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ssteken.cz/obrcl-celoskolni-soutez-o-nejlepsi-vtip-92-7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4965"/>
            <a:ext cx="4129112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659566"/>
      </p:ext>
    </p:extLst>
  </p:cSld>
  <p:clrMapOvr>
    <a:masterClrMapping/>
  </p:clrMapOvr>
  <p:transition advTm="582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Podporujeme vzájemnou pomoc 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cs-CZ" dirty="0" smtClean="0"/>
              <a:t>organizujeme žákovské doučování v rámci projektu </a:t>
            </a:r>
            <a:r>
              <a:rPr lang="cs-CZ" b="1" dirty="0" smtClean="0"/>
              <a:t>POMOCNÁ RUKA 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Zástupný symbol pro obsah 4" descr="20150319_071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92187">
            <a:off x="3956654" y="2254674"/>
            <a:ext cx="4691192" cy="3719547"/>
          </a:xfrm>
          <a:prstGeom prst="rect">
            <a:avLst/>
          </a:prstGeom>
        </p:spPr>
      </p:pic>
    </p:spTree>
  </p:cSld>
  <p:clrMapOvr>
    <a:masterClrMapping/>
  </p:clrMapOvr>
  <p:transition advTm="618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6">
                    <a:lumMod val="75000"/>
                  </a:schemeClr>
                </a:solidFill>
              </a:rPr>
              <a:t>Co plánujeme …</a:t>
            </a:r>
            <a:endParaRPr lang="cs-CZ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organizaci projektu </a:t>
            </a:r>
            <a:r>
              <a:rPr lang="cs-CZ" b="1" dirty="0" smtClean="0"/>
              <a:t>ZDRAVÁ SVAČINKA …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dirty="0" smtClean="0"/>
              <a:t>celoškolní  turnaj v pexesu či piškvorkách …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 a mnohé další …</a:t>
            </a:r>
          </a:p>
          <a:p>
            <a:endParaRPr lang="cs-CZ" dirty="0"/>
          </a:p>
        </p:txBody>
      </p:sp>
      <p:pic>
        <p:nvPicPr>
          <p:cNvPr id="1026" name="Picture 2" descr="Výsledek obrázku pro zdravá svači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9376">
            <a:off x="6191217" y="2147374"/>
            <a:ext cx="1588747" cy="11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pexeso na sto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38" y="3933057"/>
            <a:ext cx="201494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Výsledek obrázku pro obrazky piškvor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9726" y="4221089"/>
            <a:ext cx="2246649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5531467"/>
      </p:ext>
    </p:extLst>
  </p:cSld>
  <p:clrMapOvr>
    <a:masterClrMapping/>
  </p:clrMapOvr>
  <p:transition advTm="601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Za naší práci se umíme odměnit 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společný výlet plný </a:t>
            </a:r>
            <a:r>
              <a:rPr lang="cs-CZ" dirty="0" err="1" smtClean="0"/>
              <a:t>teambuildingových</a:t>
            </a:r>
            <a:r>
              <a:rPr lang="cs-CZ" dirty="0" smtClean="0"/>
              <a:t> her …</a:t>
            </a:r>
            <a:endParaRPr lang="cs-CZ" dirty="0"/>
          </a:p>
        </p:txBody>
      </p:sp>
      <p:pic>
        <p:nvPicPr>
          <p:cNvPr id="6" name="Zástupný symbol pro obsah 5" descr="20150625_0914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8604448" y="1535113"/>
            <a:ext cx="82352" cy="639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20150625_09395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  <p:sp>
        <p:nvSpPr>
          <p:cNvPr id="5" name="Obdélník 4"/>
          <p:cNvSpPr/>
          <p:nvPr/>
        </p:nvSpPr>
        <p:spPr>
          <a:xfrm>
            <a:off x="3347466" y="3244334"/>
            <a:ext cx="10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vlastaero</a:t>
            </a:r>
            <a:endParaRPr lang="cs-CZ" dirty="0"/>
          </a:p>
        </p:txBody>
      </p:sp>
    </p:spTree>
  </p:cSld>
  <p:clrMapOvr>
    <a:masterClrMapping/>
  </p:clrMapOvr>
  <p:transition advTm="481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20150625_09562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4038600" cy="3028950"/>
          </a:xfrm>
        </p:spPr>
      </p:pic>
      <p:pic>
        <p:nvPicPr>
          <p:cNvPr id="6" name="Zástupný symbol pro obsah 5" descr="20150625_11300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708920"/>
            <a:ext cx="4038600" cy="3028950"/>
          </a:xfrm>
        </p:spPr>
      </p:pic>
    </p:spTree>
  </p:cSld>
  <p:clrMapOvr>
    <a:masterClrMapping/>
  </p:clrMapOvr>
  <p:transition advTm="342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20150625_113146(0)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3394075" cy="4525963"/>
          </a:xfrm>
        </p:spPr>
      </p:pic>
      <p:pic>
        <p:nvPicPr>
          <p:cNvPr id="6" name="Zástupný symbol pro obsah 5" descr="20150625_12025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394075" cy="4525963"/>
          </a:xfrm>
        </p:spPr>
      </p:pic>
    </p:spTree>
  </p:cSld>
  <p:clrMapOvr>
    <a:masterClrMapping/>
  </p:clrMapOvr>
  <p:transition advTm="351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683568" y="5013176"/>
            <a:ext cx="7992888" cy="158447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Vždy  v dobré náladě a s úsměvem </a:t>
            </a:r>
            <a:r>
              <a:rPr lang="cs-CZ" dirty="0" smtClean="0">
                <a:solidFill>
                  <a:schemeClr val="accent6"/>
                </a:solidFill>
                <a:sym typeface="Wingdings" pitchFamily="2" charset="2"/>
              </a:rPr>
              <a:t>  </a:t>
            </a:r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9" name="Zástupný symbol pro obrázek 8" descr="obrcl-zp-posledni-schuzka-a-rozlouceni-92-874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547664" y="332656"/>
            <a:ext cx="6156176" cy="4616803"/>
          </a:xfrm>
        </p:spPr>
      </p:pic>
    </p:spTree>
  </p:cSld>
  <p:clrMapOvr>
    <a:masterClrMapping/>
  </p:clrMapOvr>
  <p:transition advTm="534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solidFill>
                  <a:schemeClr val="accent2"/>
                </a:solidFill>
              </a:rPr>
              <a:t>Náš tým </a:t>
            </a:r>
            <a:r>
              <a:rPr lang="cs-CZ" sz="7200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cs-CZ" sz="7200" dirty="0"/>
          </a:p>
        </p:txBody>
      </p:sp>
      <p:pic>
        <p:nvPicPr>
          <p:cNvPr id="6" name="Zástupný symbol pro obsah 5" descr="20161012_094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7983518" cy="4525963"/>
          </a:xfrm>
        </p:spPr>
      </p:pic>
    </p:spTree>
  </p:cSld>
  <p:clrMapOvr>
    <a:masterClrMapping/>
  </p:clrMapOvr>
  <p:transition advTm="28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accent6">
                    <a:lumMod val="75000"/>
                  </a:schemeClr>
                </a:solidFill>
              </a:rPr>
              <a:t>Členové ŽP 2016/2017:</a:t>
            </a:r>
            <a:endParaRPr lang="cs-CZ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3. třída: </a:t>
            </a:r>
            <a:r>
              <a:rPr lang="cs-CZ" dirty="0" err="1" smtClean="0"/>
              <a:t>Nikol</a:t>
            </a:r>
            <a:r>
              <a:rPr lang="cs-CZ" dirty="0" smtClean="0"/>
              <a:t> Čadková, </a:t>
            </a:r>
            <a:r>
              <a:rPr lang="cs-CZ" dirty="0" err="1" smtClean="0"/>
              <a:t>Vanessa</a:t>
            </a:r>
            <a:r>
              <a:rPr lang="cs-CZ" dirty="0" smtClean="0"/>
              <a:t> </a:t>
            </a:r>
            <a:r>
              <a:rPr lang="cs-CZ" dirty="0" err="1" smtClean="0"/>
              <a:t>Braťková</a:t>
            </a:r>
            <a:endParaRPr lang="cs-CZ" dirty="0" smtClean="0"/>
          </a:p>
          <a:p>
            <a:r>
              <a:rPr lang="cs-CZ" dirty="0" smtClean="0">
                <a:solidFill>
                  <a:schemeClr val="accent5"/>
                </a:solidFill>
              </a:rPr>
              <a:t>4. třída:</a:t>
            </a:r>
            <a:r>
              <a:rPr lang="cs-CZ" dirty="0" smtClean="0"/>
              <a:t> Vaňková Zdeňka, Procházková Diana</a:t>
            </a:r>
          </a:p>
          <a:p>
            <a:r>
              <a:rPr lang="cs-CZ" dirty="0" smtClean="0">
                <a:solidFill>
                  <a:schemeClr val="accent5"/>
                </a:solidFill>
              </a:rPr>
              <a:t>5. třída:</a:t>
            </a:r>
            <a:r>
              <a:rPr lang="cs-CZ" dirty="0" smtClean="0"/>
              <a:t> Nováková </a:t>
            </a:r>
            <a:r>
              <a:rPr lang="cs-CZ" dirty="0" err="1" smtClean="0"/>
              <a:t>Nella</a:t>
            </a:r>
            <a:r>
              <a:rPr lang="cs-CZ" dirty="0" smtClean="0"/>
              <a:t>, Sedláček Martin</a:t>
            </a:r>
          </a:p>
          <a:p>
            <a:r>
              <a:rPr lang="cs-CZ" dirty="0" smtClean="0">
                <a:solidFill>
                  <a:schemeClr val="accent5"/>
                </a:solidFill>
              </a:rPr>
              <a:t>6. třída:</a:t>
            </a:r>
            <a:r>
              <a:rPr lang="cs-CZ" dirty="0" smtClean="0"/>
              <a:t> </a:t>
            </a:r>
            <a:r>
              <a:rPr lang="cs-CZ" dirty="0" err="1" smtClean="0"/>
              <a:t>Červinčáková</a:t>
            </a:r>
            <a:r>
              <a:rPr lang="cs-CZ" dirty="0" smtClean="0"/>
              <a:t> Simona, </a:t>
            </a:r>
            <a:r>
              <a:rPr lang="cs-CZ" dirty="0" err="1" smtClean="0"/>
              <a:t>Pichner</a:t>
            </a:r>
            <a:r>
              <a:rPr lang="cs-CZ" dirty="0" smtClean="0"/>
              <a:t> Adam</a:t>
            </a:r>
          </a:p>
          <a:p>
            <a:r>
              <a:rPr lang="cs-CZ" dirty="0" smtClean="0">
                <a:solidFill>
                  <a:schemeClr val="accent5"/>
                </a:solidFill>
              </a:rPr>
              <a:t>7.třída:</a:t>
            </a:r>
            <a:r>
              <a:rPr lang="cs-CZ" dirty="0" smtClean="0"/>
              <a:t> Kostková Natálie, </a:t>
            </a:r>
            <a:r>
              <a:rPr lang="cs-CZ" dirty="0" err="1" smtClean="0"/>
              <a:t>Rolníková</a:t>
            </a:r>
            <a:r>
              <a:rPr lang="cs-CZ" dirty="0" smtClean="0"/>
              <a:t> Monika</a:t>
            </a:r>
          </a:p>
          <a:p>
            <a:r>
              <a:rPr lang="cs-CZ" dirty="0" smtClean="0">
                <a:solidFill>
                  <a:schemeClr val="accent5"/>
                </a:solidFill>
              </a:rPr>
              <a:t>8. třída:</a:t>
            </a:r>
            <a:r>
              <a:rPr lang="cs-CZ" dirty="0" smtClean="0"/>
              <a:t> Vališová Lucie, Nosková Tereza</a:t>
            </a:r>
          </a:p>
          <a:p>
            <a:r>
              <a:rPr lang="cs-CZ" dirty="0" smtClean="0">
                <a:solidFill>
                  <a:schemeClr val="accent5"/>
                </a:solidFill>
              </a:rPr>
              <a:t>9. třída:</a:t>
            </a:r>
            <a:r>
              <a:rPr lang="cs-CZ" dirty="0" smtClean="0"/>
              <a:t> Králová Diana, </a:t>
            </a:r>
            <a:r>
              <a:rPr lang="cs-CZ" dirty="0" err="1" smtClean="0"/>
              <a:t>Pašavová</a:t>
            </a:r>
            <a:r>
              <a:rPr lang="cs-CZ" dirty="0" smtClean="0"/>
              <a:t> Sabina</a:t>
            </a:r>
          </a:p>
          <a:p>
            <a:r>
              <a:rPr lang="cs-CZ" dirty="0" smtClean="0">
                <a:solidFill>
                  <a:schemeClr val="accent5"/>
                </a:solidFill>
              </a:rPr>
              <a:t>Koordinátor ŽP</a:t>
            </a:r>
            <a:r>
              <a:rPr lang="cs-CZ" dirty="0" smtClean="0"/>
              <a:t>: Mgr. Zuzana </a:t>
            </a:r>
            <a:r>
              <a:rPr lang="cs-CZ" dirty="0" err="1" smtClean="0"/>
              <a:t>Čuřínová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23717565"/>
      </p:ext>
    </p:extLst>
  </p:cSld>
  <p:clrMapOvr>
    <a:masterClrMapping/>
  </p:clrMapOvr>
  <p:transition advTm="42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6">
                    <a:lumMod val="75000"/>
                  </a:schemeClr>
                </a:solidFill>
              </a:rPr>
              <a:t>Jak pracujeme …</a:t>
            </a:r>
            <a:endParaRPr lang="cs-CZ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scházíme se každý sudý čtvrtek u kulatého stolu …</a:t>
            </a:r>
            <a:endParaRPr lang="cs-CZ" dirty="0"/>
          </a:p>
        </p:txBody>
      </p:sp>
      <p:pic>
        <p:nvPicPr>
          <p:cNvPr id="4098" name="Picture 2" descr="http://www.zssteken.cz/obrcl-vyhodnocujeme-nasi-celoskolni-soutez-92-7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94015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939635"/>
      </p:ext>
    </p:extLst>
  </p:cSld>
  <p:clrMapOvr>
    <a:masterClrMapping/>
  </p:clrMapOvr>
  <p:transition advTm="315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150416_072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34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6">
                    <a:lumMod val="75000"/>
                  </a:schemeClr>
                </a:solidFill>
              </a:rPr>
              <a:t>Náplň naší práce …</a:t>
            </a:r>
            <a:endParaRPr lang="cs-CZ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pracujeme na programu ŠPD, mapujeme jednotlivé oblasti …</a:t>
            </a:r>
          </a:p>
          <a:p>
            <a:r>
              <a:rPr lang="cs-CZ" dirty="0" smtClean="0"/>
              <a:t>připravujeme a organizujeme celoškolní projekty … </a:t>
            </a:r>
          </a:p>
          <a:p>
            <a:r>
              <a:rPr lang="cs-CZ" dirty="0" smtClean="0"/>
              <a:t>připravujeme a vyhlašujeme nové školní soutěže …</a:t>
            </a:r>
          </a:p>
          <a:p>
            <a:r>
              <a:rPr lang="cs-CZ" dirty="0" smtClean="0"/>
              <a:t>řešíme připomínky a nápady tříd …</a:t>
            </a:r>
          </a:p>
          <a:p>
            <a:r>
              <a:rPr lang="cs-CZ" dirty="0" smtClean="0"/>
              <a:t>vedeme kolokvia a diskuse /s koordinátorem, případně s vedením školy …/</a:t>
            </a:r>
          </a:p>
          <a:p>
            <a:r>
              <a:rPr lang="cs-CZ" dirty="0" smtClean="0"/>
              <a:t>prezentujeme naší práci /web, tisk, nástěnka, ŠPD portál, vstup školy, plakáty, regionální konference ŽP …/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46351273"/>
      </p:ext>
    </p:extLst>
  </p:cSld>
  <p:clrMapOvr>
    <a:masterClrMapping/>
  </p:clrMapOvr>
  <p:transition advTm="831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Vše vyhlašujeme školním rozhlasem 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20150326_095554(0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318414">
            <a:off x="238287" y="2528319"/>
            <a:ext cx="4654530" cy="3028950"/>
          </a:xfrm>
        </p:spPr>
      </p:pic>
      <p:pic>
        <p:nvPicPr>
          <p:cNvPr id="9" name="Zástupný symbol pro obsah 8" descr="20150327_0956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510516">
            <a:off x="4118360" y="2730075"/>
            <a:ext cx="4842943" cy="3028950"/>
          </a:xfrm>
        </p:spPr>
      </p:pic>
    </p:spTree>
  </p:cSld>
  <p:clrMapOvr>
    <a:masterClrMapping/>
  </p:clrMapOvr>
  <p:transition advTm="331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sz="4000" dirty="0" smtClean="0">
                <a:solidFill>
                  <a:schemeClr val="accent6">
                    <a:lumMod val="75000"/>
                  </a:schemeClr>
                </a:solidFill>
              </a:rPr>
              <a:t>Prezentujeme na nástěnce a plakátech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20150319_071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710284">
            <a:off x="348157" y="2183486"/>
            <a:ext cx="4203791" cy="3154837"/>
          </a:xfrm>
        </p:spPr>
      </p:pic>
      <p:pic>
        <p:nvPicPr>
          <p:cNvPr id="6" name="Zástupný symbol pro obsah 5" descr="20150327_1322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312046">
            <a:off x="4645450" y="2051306"/>
            <a:ext cx="4430338" cy="3322754"/>
          </a:xfrm>
        </p:spPr>
      </p:pic>
    </p:spTree>
  </p:cSld>
  <p:clrMapOvr>
    <a:masterClrMapping/>
  </p:clrMapOvr>
  <p:transition advTm="309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398</Words>
  <Application>Microsoft Office PowerPoint</Application>
  <PresentationFormat>Předvádění na obrazovce (4:3)</PresentationFormat>
  <Paragraphs>64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ŽÁKOVSKÝ PARLAMENT  ZŠ a MŠ ŠTĚKEŇ </vt:lpstr>
      <vt:lpstr>Odkud jsme k Vám přijeli …</vt:lpstr>
      <vt:lpstr>Náš tým </vt:lpstr>
      <vt:lpstr>Členové ŽP 2016/2017:</vt:lpstr>
      <vt:lpstr>Jak pracujeme …</vt:lpstr>
      <vt:lpstr>Snímek 6</vt:lpstr>
      <vt:lpstr>Náplň naší práce …</vt:lpstr>
      <vt:lpstr>Vše vyhlašujeme školním rozhlasem …</vt:lpstr>
      <vt:lpstr> Prezentujeme na nástěnce a plakátech …</vt:lpstr>
      <vt:lpstr>Každou schůzku a naše úkoly evidujeme …</vt:lpstr>
      <vt:lpstr>Program ŠPD …</vt:lpstr>
      <vt:lpstr>… co nového přibylo ?</vt:lpstr>
      <vt:lpstr>Máme si kde oddychnout …</vt:lpstr>
      <vt:lpstr>Snímek 14</vt:lpstr>
      <vt:lpstr>Snímek 15</vt:lpstr>
      <vt:lpstr>Námi zorganizované projekty …</vt:lpstr>
      <vt:lpstr>Duben plný barev …</vt:lpstr>
      <vt:lpstr>…byly to naše barevné středy</vt:lpstr>
      <vt:lpstr>Bláznivý týden …</vt:lpstr>
      <vt:lpstr>… jsme si společně užili </vt:lpstr>
      <vt:lpstr>Soutěž o nejlepší vtip …</vt:lpstr>
      <vt:lpstr>… a měli jsme vítězku</vt:lpstr>
      <vt:lpstr>Podporujeme vzájemnou pomoc …</vt:lpstr>
      <vt:lpstr>Co plánujeme …</vt:lpstr>
      <vt:lpstr>Za naší práci se umíme odměnit …</vt:lpstr>
      <vt:lpstr>Snímek 26</vt:lpstr>
      <vt:lpstr>Snímek 27</vt:lpstr>
      <vt:lpstr>Vždy  v dobré náladě a s úsměvem   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ŽÁKOVSKÝ PARLAMENT  </dc:title>
  <dc:creator>*</dc:creator>
  <cp:lastModifiedBy>User</cp:lastModifiedBy>
  <cp:revision>43</cp:revision>
  <dcterms:created xsi:type="dcterms:W3CDTF">2016-09-26T14:37:58Z</dcterms:created>
  <dcterms:modified xsi:type="dcterms:W3CDTF">2016-10-13T16:39:03Z</dcterms:modified>
</cp:coreProperties>
</file>